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379" r:id="rId2"/>
    <p:sldId id="521" r:id="rId3"/>
    <p:sldId id="523" r:id="rId4"/>
    <p:sldId id="524" r:id="rId5"/>
    <p:sldId id="525" r:id="rId6"/>
    <p:sldId id="526" r:id="rId7"/>
    <p:sldId id="527" r:id="rId8"/>
    <p:sldId id="528" r:id="rId9"/>
    <p:sldId id="530" r:id="rId10"/>
    <p:sldId id="534" r:id="rId11"/>
    <p:sldId id="535" r:id="rId12"/>
    <p:sldId id="531" r:id="rId13"/>
    <p:sldId id="53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FCA"/>
    <a:srgbClr val="5C7FB9"/>
    <a:srgbClr val="5370A0"/>
    <a:srgbClr val="DC8351"/>
    <a:srgbClr val="67B37A"/>
    <a:srgbClr val="14458A"/>
    <a:srgbClr val="4089D8"/>
    <a:srgbClr val="4A94DF"/>
    <a:srgbClr val="000000"/>
    <a:srgbClr val="10A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6" autoAdjust="0"/>
    <p:restoredTop sz="96087" autoAdjust="0"/>
  </p:normalViewPr>
  <p:slideViewPr>
    <p:cSldViewPr snapToGrid="0" snapToObjects="1">
      <p:cViewPr varScale="1">
        <p:scale>
          <a:sx n="112" d="100"/>
          <a:sy n="112" d="100"/>
        </p:scale>
        <p:origin x="2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368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yriad Pro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B36E1-510A-D149-9865-286327019982}" type="datetimeFigureOut">
              <a:rPr lang="en-US" smtClean="0">
                <a:latin typeface="Myriad Pro" charset="0"/>
              </a:rPr>
              <a:t>4/17/2020</a:t>
            </a:fld>
            <a:endParaRPr lang="en-US" dirty="0">
              <a:latin typeface="Myriad Pro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yriad Pro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2A9A4-041E-6141-9966-0451B601BAA1}" type="slidenum">
              <a:rPr lang="en-US" smtClean="0">
                <a:latin typeface="Myriad Pro" charset="0"/>
              </a:rPr>
              <a:t>‹#›</a:t>
            </a:fld>
            <a:endParaRPr lang="en-US" dirty="0">
              <a:latin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06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yriad Pro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yriad Pro" charset="0"/>
              </a:defRPr>
            </a:lvl1pPr>
          </a:lstStyle>
          <a:p>
            <a:fld id="{21993540-3562-DA46-BABF-4E156B60CFB3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yriad Pro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yriad Pro" charset="0"/>
              </a:defRPr>
            </a:lvl1pPr>
          </a:lstStyle>
          <a:p>
            <a:fld id="{CC6A6F32-6C00-6349-AD6B-0863A03161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66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yriad Pro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yriad Pro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yriad Pro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yriad Pro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yriad Pro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A6F32-6C00-6349-AD6B-0863A031617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4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4A47-BAE5-C343-BE31-C0CBAB5541B6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9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4456F-2B8A-344A-9825-2DDB3F494039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8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E8B0-C13D-C348-8592-509342C5399D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46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8" y="87466"/>
            <a:ext cx="11956212" cy="715617"/>
          </a:xfrm>
        </p:spPr>
        <p:txBody>
          <a:bodyPr>
            <a:normAutofit/>
          </a:bodyPr>
          <a:lstStyle>
            <a:lvl1pPr>
              <a:defRPr sz="4000" b="1"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6"/>
            <a:ext cx="12192000" cy="365125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0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8350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B643-25F9-1D41-9E08-E08B29565A5D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8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EC4B-21EE-F146-A458-60CE8AB0ECCF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7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D19B-FED9-CF46-8A7E-4EC4B7199A03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60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443-8F10-B149-ADB0-E7B7A7550441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1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AD994-D89C-1746-9789-78FCB8BF1B20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8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115C-B5B0-CC4E-BBE9-B45243BE27FB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10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54D05-3C3C-504D-A58C-0C03BA369353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3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fld id="{C764DE79-268F-4C1A-8933-263129D2AF90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9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yriad Pro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yriad Pro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yriad Pro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yriad Pro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yriad Pro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yriad Pro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011684" y="965204"/>
            <a:ext cx="81686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sz="4800" b="1" dirty="0" smtClean="0">
                <a:ea typeface="Myriad Pro" charset="0"/>
                <a:cs typeface="Myanmar Text" panose="020B0502040204020203" pitchFamily="34" charset="0"/>
              </a:rPr>
              <a:t>Restaurant diversity in Boston neighborhoods</a:t>
            </a:r>
            <a:endParaRPr lang="en-US" sz="2800" dirty="0">
              <a:latin typeface="Myriad Pro"/>
              <a:ea typeface="Myriad Pro" charset="0"/>
              <a:cs typeface="Myanmar Text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35552" y="4612989"/>
            <a:ext cx="4120896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dirty="0" smtClean="0">
                <a:ea typeface="Myriad Pro" charset="0"/>
                <a:cs typeface="Myanmar Text" panose="020B0502040204020203" pitchFamily="34" charset="0"/>
              </a:rPr>
              <a:t>IBM Data Science Professional Certificate</a:t>
            </a:r>
          </a:p>
          <a:p>
            <a:pPr algn="ctr">
              <a:spcAft>
                <a:spcPts val="500"/>
              </a:spcAft>
            </a:pPr>
            <a:r>
              <a:rPr lang="en-US" dirty="0" smtClean="0">
                <a:ea typeface="Myriad Pro" charset="0"/>
                <a:cs typeface="Myanmar Text" panose="020B0502040204020203" pitchFamily="34" charset="0"/>
              </a:rPr>
              <a:t>Capstone Project</a:t>
            </a:r>
          </a:p>
          <a:p>
            <a:pPr algn="ctr">
              <a:spcAft>
                <a:spcPts val="500"/>
              </a:spcAft>
            </a:pPr>
            <a:endParaRPr lang="en-US" dirty="0">
              <a:ea typeface="Myriad Pro" charset="0"/>
              <a:cs typeface="Myanmar Text" panose="020B0502040204020203" pitchFamily="34" charset="0"/>
            </a:endParaRPr>
          </a:p>
          <a:p>
            <a:pPr algn="ctr">
              <a:spcAft>
                <a:spcPts val="500"/>
              </a:spcAft>
            </a:pPr>
            <a:r>
              <a:rPr lang="en-US" dirty="0" smtClean="0">
                <a:ea typeface="Myriad Pro" charset="0"/>
                <a:cs typeface="Myanmar Text" panose="020B0502040204020203" pitchFamily="34" charset="0"/>
              </a:rPr>
              <a:t>Brian Schaefer</a:t>
            </a:r>
            <a:endParaRPr lang="en-US" dirty="0">
              <a:ea typeface="Myriad Pro" charset="0"/>
              <a:cs typeface="Myanmar Text" panose="020B0502040204020203" pitchFamily="34" charset="0"/>
            </a:endParaRPr>
          </a:p>
          <a:p>
            <a:pPr algn="ctr">
              <a:spcAft>
                <a:spcPts val="500"/>
              </a:spcAft>
            </a:pPr>
            <a:r>
              <a:rPr lang="en-US" dirty="0" smtClean="0">
                <a:ea typeface="Myriad Pro" charset="0"/>
                <a:cs typeface="Myanmar Text" panose="020B0502040204020203" pitchFamily="34" charset="0"/>
              </a:rPr>
              <a:t>April 17, 2020</a:t>
            </a:r>
            <a:endParaRPr lang="en-US" dirty="0">
              <a:ea typeface="Myriad Pro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5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"/>
    </mc:Choice>
    <mc:Fallback xmlns="">
      <p:transition spd="slow" advTm="85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454" y="3538727"/>
            <a:ext cx="8878539" cy="279121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800271" y="851628"/>
            <a:ext cx="6021861" cy="1767840"/>
            <a:chOff x="353493" y="1328928"/>
            <a:chExt cx="6021861" cy="176784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t="6522" r="17579" b="6354"/>
            <a:stretch/>
          </p:blipFill>
          <p:spPr>
            <a:xfrm>
              <a:off x="353493" y="1328928"/>
              <a:ext cx="5425515" cy="176784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25746" t="6522" b="6354"/>
            <a:stretch/>
          </p:blipFill>
          <p:spPr>
            <a:xfrm>
              <a:off x="1487423" y="1328928"/>
              <a:ext cx="4887931" cy="17678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with restaurant proportions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178" y="1341045"/>
            <a:ext cx="3767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Data: proportion of each type of restaurant out of the total number of restaurants in the neighborhood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43754" y="3108476"/>
            <a:ext cx="3767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Cluster 0: Italian most popular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958767" y="3093838"/>
            <a:ext cx="3767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Cluster 1: </a:t>
            </a:r>
            <a:r>
              <a:rPr lang="en-US" sz="1600" dirty="0"/>
              <a:t>Pizza places, cafés</a:t>
            </a:r>
          </a:p>
          <a:p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781171" y="3118706"/>
            <a:ext cx="31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Cluster 2: A variety of restaurants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0917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8" y="3487267"/>
            <a:ext cx="8897592" cy="27721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6522" r="73885" b="6354"/>
          <a:stretch/>
        </p:blipFill>
        <p:spPr>
          <a:xfrm>
            <a:off x="7204805" y="996219"/>
            <a:ext cx="1719062" cy="1767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with diversity index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6944" y="1328592"/>
            <a:ext cx="376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Data: diversity index for each neighborhood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2051" y="3108476"/>
            <a:ext cx="2340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Cluster 0: Most diverse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472644" y="3106030"/>
            <a:ext cx="3767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Cluster 1: Moderately diverse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781171" y="3118706"/>
            <a:ext cx="315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Cluster 2: Least diverse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4" y="2064268"/>
            <a:ext cx="3832372" cy="5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1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clustering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3" y="1346184"/>
            <a:ext cx="7973570" cy="47809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55072" y="1192952"/>
            <a:ext cx="351775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7B37A"/>
                </a:solidFill>
              </a:rPr>
              <a:t>Least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7B37A"/>
                </a:solidFill>
              </a:rPr>
              <a:t>Chinatown (Chinese)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7B37A"/>
                </a:solidFill>
              </a:rPr>
              <a:t>North End (Italian)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7B37A"/>
                </a:solidFill>
              </a:rPr>
              <a:t>Longwood (a medical campus)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67B37A"/>
                </a:solidFill>
              </a:rPr>
              <a:t>Mattapan (Afro-Caribbean)</a:t>
            </a:r>
          </a:p>
          <a:p>
            <a:r>
              <a:rPr lang="en-US" dirty="0" smtClean="0">
                <a:solidFill>
                  <a:srgbClr val="DC8351"/>
                </a:solidFill>
              </a:rPr>
              <a:t>Moderately diverse</a:t>
            </a:r>
          </a:p>
          <a:p>
            <a:r>
              <a:rPr lang="en-US" dirty="0" smtClean="0">
                <a:solidFill>
                  <a:srgbClr val="849FCA"/>
                </a:solidFill>
              </a:rPr>
              <a:t>Most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49FCA"/>
                </a:solidFill>
              </a:rPr>
              <a:t>Bay Village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49FCA"/>
                </a:solidFill>
              </a:rPr>
              <a:t>Beacon Hill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49FCA"/>
                </a:solidFill>
              </a:rPr>
              <a:t>Brighton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49FCA"/>
                </a:solidFill>
              </a:rPr>
              <a:t>Mission Hill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49FCA"/>
                </a:solidFill>
              </a:rPr>
              <a:t>Roxbury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49FCA"/>
                </a:solidFill>
              </a:rPr>
              <a:t>West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49FCA"/>
                </a:solidFill>
              </a:rPr>
              <a:t>West </a:t>
            </a:r>
            <a:r>
              <a:rPr lang="en-US" dirty="0" smtClean="0">
                <a:solidFill>
                  <a:srgbClr val="849FCA"/>
                </a:solidFill>
              </a:rPr>
              <a:t>Roxbury</a:t>
            </a:r>
            <a:endParaRPr lang="en-US" dirty="0">
              <a:solidFill>
                <a:srgbClr val="849F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135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6992" y="1182624"/>
            <a:ext cx="9887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Used Foursquare data and “diversity index” to classify Boston neighborhoods on variety of restaurants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6992" y="249381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Great neighborhoods for the adventurous palate: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Bay Village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Beacon Hill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Brighton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Mission </a:t>
            </a:r>
            <a:r>
              <a:rPr lang="en-US" dirty="0" smtClean="0"/>
              <a:t>Hill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Roxbury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West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West Roxbury</a:t>
            </a:r>
          </a:p>
        </p:txBody>
      </p:sp>
      <p:pic>
        <p:nvPicPr>
          <p:cNvPr id="5122" name="Picture 2" descr="What You Don't Know About Midnight Rider Paul Revere | New England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455" y="2334037"/>
            <a:ext cx="4913503" cy="327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9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8" y="60960"/>
            <a:ext cx="11956212" cy="23286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Objective: Find the neighborhoods in Boston with the most diverse restaurants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" y="2273808"/>
            <a:ext cx="4307840" cy="2423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88" y="2273808"/>
            <a:ext cx="4307840" cy="242316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0" y="4529328"/>
            <a:ext cx="11956212" cy="2328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pPr algn="ctr"/>
            <a:r>
              <a:rPr lang="en-US" sz="2800" b="0" dirty="0" smtClean="0"/>
              <a:t>Where should someone visit or live if they want access to diverse cuisines, like Taiwanese dumplings and Southern fried chicken and waffles?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3250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8" y="60960"/>
            <a:ext cx="11956212" cy="82905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Boston Neighborhoods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t="4161" r="10161" b="4161"/>
          <a:stretch/>
        </p:blipFill>
        <p:spPr>
          <a:xfrm>
            <a:off x="533895" y="1871472"/>
            <a:ext cx="6580666" cy="45293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2048" y="4916948"/>
            <a:ext cx="483078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Geographical data (</a:t>
            </a:r>
            <a:r>
              <a:rPr lang="en-US" dirty="0" err="1" smtClean="0"/>
              <a:t>GeoJSON</a:t>
            </a:r>
            <a:r>
              <a:rPr lang="en-US" dirty="0" smtClean="0"/>
              <a:t> format):</a:t>
            </a:r>
          </a:p>
          <a:p>
            <a:r>
              <a:rPr lang="en-US" sz="1400" dirty="0" smtClean="0"/>
              <a:t>         https://data.boston.gov/dataset/boston-neighborhoods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Centroids (black) calculated from polygon boundaries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8" y="60960"/>
            <a:ext cx="11956212" cy="82905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Boston Neighborhoods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t="4161" r="10161" b="4161"/>
          <a:stretch/>
        </p:blipFill>
        <p:spPr>
          <a:xfrm>
            <a:off x="533895" y="1871472"/>
            <a:ext cx="6580666" cy="45293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42048" y="4916948"/>
            <a:ext cx="483078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Geographical data (</a:t>
            </a:r>
            <a:r>
              <a:rPr lang="en-US" dirty="0" err="1" smtClean="0"/>
              <a:t>GeoJSON</a:t>
            </a:r>
            <a:r>
              <a:rPr lang="en-US" dirty="0" smtClean="0"/>
              <a:t> format):</a:t>
            </a:r>
          </a:p>
          <a:p>
            <a:r>
              <a:rPr lang="en-US" sz="1400" dirty="0" smtClean="0"/>
              <a:t>         https://data.boston.gov/dataset/boston-neighborhoods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Centroids (black) calculated from polygon boundaries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11040" y="1264920"/>
            <a:ext cx="3708870" cy="1819656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10508" y="928407"/>
            <a:ext cx="117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 End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341031" y="2174355"/>
            <a:ext cx="3878879" cy="145276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76749" y="1893375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Chinatown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858512" y="3123019"/>
            <a:ext cx="3139222" cy="638213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99631" y="2882803"/>
            <a:ext cx="168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Seaport District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755136" y="4240292"/>
            <a:ext cx="3998976" cy="40486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31808" y="3906827"/>
            <a:ext cx="306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Could this neighborhood have more diverse cuisine?</a:t>
            </a:r>
          </a:p>
        </p:txBody>
      </p:sp>
      <p:pic>
        <p:nvPicPr>
          <p:cNvPr id="2050" name="Picture 2" descr="upload.wikimedia.org/wikipedia/commons/thumb/0/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896" y="2635834"/>
            <a:ext cx="1233243" cy="8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753714" y="1218807"/>
            <a:ext cx="551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neighborhoods are known for a particular cuisine:</a:t>
            </a:r>
            <a:endParaRPr lang="en-US" dirty="0"/>
          </a:p>
        </p:txBody>
      </p:sp>
      <p:pic>
        <p:nvPicPr>
          <p:cNvPr id="2058" name="Picture 10" descr="https://upload.wikimedia.org/wikipedia/commons/thumb/4/41/Flag_of_Italy_%282003%E2%80%932006%29.svg/2000px-Flag_of_Italy_%282003%E2%80%932006%29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887" y="713944"/>
            <a:ext cx="1235608" cy="8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Flag of Chin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43" y="1671189"/>
            <a:ext cx="1246196" cy="83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782735" y="4020312"/>
            <a:ext cx="98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Roxbury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8" y="60960"/>
            <a:ext cx="11956212" cy="82905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Exploring restaurants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4786" y="1193030"/>
            <a:ext cx="1053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the Foursquare API to search for “Food” venues around the geographical centroid of each neighborhood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5" y="2055801"/>
            <a:ext cx="5783884" cy="3986949"/>
          </a:xfrm>
          <a:prstGeom prst="rect">
            <a:avLst/>
          </a:prstGeom>
        </p:spPr>
      </p:pic>
      <p:pic>
        <p:nvPicPr>
          <p:cNvPr id="4098" name="Picture 2" descr="https://ss1.4sqi.net/img/metaIcons/touch-icon-72-cf2d6cd44afc49e9889ad54e33e69f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86" y="5303520"/>
            <a:ext cx="1232669" cy="12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67" y="3573954"/>
            <a:ext cx="4291617" cy="2345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367" y="1875627"/>
            <a:ext cx="37604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for each venue: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Venue name (“The Friendly Toast”)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Venue category (“Breakfast Spot”)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Geographical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venue types in Boston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72" y="1399766"/>
            <a:ext cx="6477904" cy="44964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19324" y="1769098"/>
            <a:ext cx="902208" cy="429511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9328" y="1399766"/>
            <a:ext cx="1621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Pizza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Coffee 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Café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018828" y="4261361"/>
            <a:ext cx="551892" cy="730929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306876" y="1570454"/>
            <a:ext cx="423876" cy="141658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989304" y="5074338"/>
            <a:ext cx="1344372" cy="39855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698736" y="3626852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Creperie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Noodle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Wings 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7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index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786" y="1193030"/>
            <a:ext cx="7927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Define a “diversity index”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Accounts for neighborhoods that might have a large number of restaurants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Does not count multiple restaurants of the same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useful metric for determining the diversity of restaurants in a neighborhood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45" y="3417108"/>
            <a:ext cx="8746375" cy="13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7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classification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786" y="1193030"/>
            <a:ext cx="103409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dirty="0" smtClean="0"/>
              <a:t>-means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Assignment of neighborhoods into clusters based on similarity of their feature vectors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Feature vectors consist of information related to the number of restaurants of each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“elbow” method to determine a useful number of clusters (</a:t>
            </a:r>
            <a:r>
              <a:rPr lang="en-US" i="1" dirty="0" smtClean="0"/>
              <a:t>k</a:t>
            </a:r>
            <a:r>
              <a:rPr lang="en-US" dirty="0" smtClean="0"/>
              <a:t>=3)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In the end, these clusters could be labeled “high diversity”, “moderate diversity”, and “low diversity”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821" y="2933122"/>
            <a:ext cx="5174901" cy="35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9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with restaurant </a:t>
            </a:r>
            <a:r>
              <a:rPr lang="en-US" dirty="0"/>
              <a:t>counts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178" y="1341045"/>
            <a:ext cx="376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Data: counts of numbers of each type of restaurant in the neighborhood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791381" y="803083"/>
            <a:ext cx="5987900" cy="1843997"/>
            <a:chOff x="353493" y="1314893"/>
            <a:chExt cx="5987900" cy="184399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40112"/>
            <a:stretch/>
          </p:blipFill>
          <p:spPr>
            <a:xfrm>
              <a:off x="353493" y="1314893"/>
              <a:ext cx="3913707" cy="183858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5840"/>
            <a:stretch/>
          </p:blipFill>
          <p:spPr>
            <a:xfrm>
              <a:off x="1494998" y="1320308"/>
              <a:ext cx="4846395" cy="1838582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165" y="3562724"/>
            <a:ext cx="8907118" cy="28293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53482" y="3108476"/>
            <a:ext cx="3767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Cluster 0: Pizza places, cafés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824655" y="3108476"/>
            <a:ext cx="3767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Cluster 1: A variety of restaurants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7781171" y="2900436"/>
            <a:ext cx="315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Cluster 2: North End (many, many Italian restaurants) restaurants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5584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33454</TotalTime>
  <Words>470</Words>
  <Application>Microsoft Office PowerPoint</Application>
  <PresentationFormat>Widescreen</PresentationFormat>
  <Paragraphs>91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Myanmar Text</vt:lpstr>
      <vt:lpstr>Myriad Pro</vt:lpstr>
      <vt:lpstr>Office Theme</vt:lpstr>
      <vt:lpstr>PowerPoint Presentation</vt:lpstr>
      <vt:lpstr>Objective: Find the neighborhoods in Boston with the most diverse restaurants</vt:lpstr>
      <vt:lpstr>Boston Neighborhoods</vt:lpstr>
      <vt:lpstr>Boston Neighborhoods</vt:lpstr>
      <vt:lpstr>Exploring restaurants</vt:lpstr>
      <vt:lpstr>Distribution of venue types in Boston</vt:lpstr>
      <vt:lpstr>Diversity index</vt:lpstr>
      <vt:lpstr>Data classification</vt:lpstr>
      <vt:lpstr>Clustering with restaurant counts</vt:lpstr>
      <vt:lpstr>Clustering with restaurant proportions</vt:lpstr>
      <vt:lpstr>Clustering with diversity index</vt:lpstr>
      <vt:lpstr>Final clustering</vt:lpstr>
      <vt:lpstr>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bts72@cornell.edu</dc:creator>
  <cp:lastModifiedBy>Brian</cp:lastModifiedBy>
  <cp:revision>5871</cp:revision>
  <dcterms:created xsi:type="dcterms:W3CDTF">2015-11-01T15:39:45Z</dcterms:created>
  <dcterms:modified xsi:type="dcterms:W3CDTF">2020-04-18T02:32:38Z</dcterms:modified>
</cp:coreProperties>
</file>